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Caveat"/>
      <p:regular r:id="rId19"/>
      <p:bold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  <p:embeddedFont>
      <p:font typeface="Playfair Display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LUdpDRQ6uBNttG8qOIYVHaX07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SemiBold-boldItalic.fntdata"/><Relationship Id="rId20" Type="http://schemas.openxmlformats.org/officeDocument/2006/relationships/font" Target="fonts/Caveat-bold.fntdata"/><Relationship Id="rId41" Type="http://customschemas.google.com/relationships/presentationmetadata" Target="meta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6.xml"/><Relationship Id="rId32" Type="http://schemas.openxmlformats.org/officeDocument/2006/relationships/font" Target="fonts/Poppins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1.xml"/><Relationship Id="rId37" Type="http://schemas.openxmlformats.org/officeDocument/2006/relationships/font" Target="fonts/PlayfairDisplaySemiBold-regular.fntdata"/><Relationship Id="rId14" Type="http://schemas.openxmlformats.org/officeDocument/2006/relationships/slide" Target="slides/slide10.xml"/><Relationship Id="rId36" Type="http://schemas.openxmlformats.org/officeDocument/2006/relationships/font" Target="fonts/PoppinsSemiBold-boldItalic.fntdata"/><Relationship Id="rId17" Type="http://schemas.openxmlformats.org/officeDocument/2006/relationships/slide" Target="slides/slide13.xml"/><Relationship Id="rId39" Type="http://schemas.openxmlformats.org/officeDocument/2006/relationships/font" Target="fonts/PlayfairDisplaySemiBold-italic.fntdata"/><Relationship Id="rId16" Type="http://schemas.openxmlformats.org/officeDocument/2006/relationships/slide" Target="slides/slide12.xml"/><Relationship Id="rId38" Type="http://schemas.openxmlformats.org/officeDocument/2006/relationships/font" Target="fonts/PlayfairDisplaySemiBold-bold.fntdata"/><Relationship Id="rId19" Type="http://schemas.openxmlformats.org/officeDocument/2006/relationships/font" Target="fonts/Cave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edb6a61a6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4edb6a61a6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edb6a61a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4edb6a61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edb6a61a6_3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4edb6a61a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62e1f192e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462e1f19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edb6a61a6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4edb6a61a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62e1f192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462e1f19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31dc0b91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31dc0b91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37e032b79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37e032b7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37e032b79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37e032b7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31dc0b91e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31dc0b9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edb6a61a6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4edb6a61a6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31dc0b91e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531dc0b91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0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Title Slide">
  <p:cSld name="Sub 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8"/>
          <p:cNvPicPr preferRelativeResize="0"/>
          <p:nvPr/>
        </p:nvPicPr>
        <p:blipFill rotWithShape="1">
          <a:blip r:embed="rId2">
            <a:alphaModFix/>
          </a:blip>
          <a:srcRect b="23320" l="0" r="0" t="0"/>
          <a:stretch/>
        </p:blipFill>
        <p:spPr>
          <a:xfrm>
            <a:off x="0" y="975445"/>
            <a:ext cx="9144000" cy="319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b="0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5" name="Google Shape;15;p8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6" name="Google Shape;1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Color">
  <p:cSld name="Title and Content Colo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"/>
          <p:cNvPicPr preferRelativeResize="0"/>
          <p:nvPr/>
        </p:nvPicPr>
        <p:blipFill rotWithShape="1">
          <a:blip r:embed="rId2">
            <a:alphaModFix/>
          </a:blip>
          <a:srcRect b="28272" l="0" r="0" t="57988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9"/>
          <p:cNvGrpSpPr/>
          <p:nvPr/>
        </p:nvGrpSpPr>
        <p:grpSpPr>
          <a:xfrm>
            <a:off x="8244433" y="58191"/>
            <a:ext cx="417725" cy="913800"/>
            <a:chOff x="8726275" y="0"/>
            <a:chExt cx="417725" cy="801931"/>
          </a:xfrm>
        </p:grpSpPr>
        <p:sp>
          <p:nvSpPr>
            <p:cNvPr id="23" name="Google Shape;23;p9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9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9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27" name="Google Shape;27;p9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9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b="0" sz="270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9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33" name="Google Shape;33;p9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34" name="Google Shape;3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0"/>
          <p:cNvGrpSpPr/>
          <p:nvPr/>
        </p:nvGrpSpPr>
        <p:grpSpPr>
          <a:xfrm>
            <a:off x="7237889" y="4788729"/>
            <a:ext cx="1494629" cy="156313"/>
            <a:chOff x="4154045" y="2196945"/>
            <a:chExt cx="3730380" cy="390136"/>
          </a:xfrm>
        </p:grpSpPr>
        <p:grpSp>
          <p:nvGrpSpPr>
            <p:cNvPr id="40" name="Google Shape;40;p10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41" name="Google Shape;41;p1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43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" name="Google Shape;44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oogle Shape;45;p10"/>
          <p:cNvGrpSpPr/>
          <p:nvPr/>
        </p:nvGrpSpPr>
        <p:grpSpPr>
          <a:xfrm>
            <a:off x="8244433" y="58191"/>
            <a:ext cx="417725" cy="913800"/>
            <a:chOff x="8726275" y="0"/>
            <a:chExt cx="417725" cy="801931"/>
          </a:xfrm>
        </p:grpSpPr>
        <p:sp>
          <p:nvSpPr>
            <p:cNvPr id="46" name="Google Shape;46;p10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0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1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b="0" sz="270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52" name="Google Shape;52;p10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53" name="Google Shape;53;p10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Title Slide">
  <p:cSld name="Close 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416805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b="0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58" y="4404916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1"/>
          <p:cNvGrpSpPr/>
          <p:nvPr/>
        </p:nvGrpSpPr>
        <p:grpSpPr>
          <a:xfrm>
            <a:off x="5579736" y="4466692"/>
            <a:ext cx="3146124" cy="390045"/>
            <a:chOff x="5579736" y="298639"/>
            <a:chExt cx="3146124" cy="390045"/>
          </a:xfrm>
        </p:grpSpPr>
        <p:pic>
          <p:nvPicPr>
            <p:cNvPr id="61" name="Google Shape;6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75446"/>
            <a:ext cx="9144000" cy="4168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7"/>
          <p:cNvGrpSpPr/>
          <p:nvPr/>
        </p:nvGrpSpPr>
        <p:grpSpPr>
          <a:xfrm>
            <a:off x="441515" y="4168054"/>
            <a:ext cx="5216164" cy="468000"/>
            <a:chOff x="430085" y="4168054"/>
            <a:chExt cx="5216164" cy="468000"/>
          </a:xfrm>
        </p:grpSpPr>
        <p:sp>
          <p:nvSpPr>
            <p:cNvPr id="67" name="Google Shape;67;p7"/>
            <p:cNvSpPr txBox="1"/>
            <p:nvPr/>
          </p:nvSpPr>
          <p:spPr>
            <a:xfrm>
              <a:off x="916060" y="4205970"/>
              <a:ext cx="4730189" cy="392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shofyan shauri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Chief Marketing Officer &amp; NFT Production Lead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" name="Google Shape;6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085" y="4168054"/>
              <a:ext cx="468000" cy="468000"/>
            </a:xfrm>
            <a:prstGeom prst="ellipse">
              <a:avLst/>
            </a:pr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0" sx="-80000" rotWithShape="0" dir="5400000" dist="292100" sy="-1800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69" name="Google Shape;69;p7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b="0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7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72" name="Google Shape;72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si">
  <p:cSld name="Referensi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28272" l="0" r="0" t="57988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2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78" name="Google Shape;78;p12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311700" y="4678482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191000" y="4567381"/>
            <a:ext cx="762000" cy="576117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1" y="1997600"/>
            <a:ext cx="411480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8732434" y="1997600"/>
            <a:ext cx="411566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0" y="4700242"/>
            <a:ext cx="9144000" cy="330006"/>
          </a:xfrm>
          <a:prstGeom prst="rect">
            <a:avLst/>
          </a:prstGeom>
          <a:noFill/>
          <a:ln cap="flat" cmpd="sng" w="9525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3963856" y="1997600"/>
            <a:ext cx="3920570" cy="13488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12"/>
          <p:cNvGrpSpPr/>
          <p:nvPr/>
        </p:nvGrpSpPr>
        <p:grpSpPr>
          <a:xfrm>
            <a:off x="4154046" y="2761377"/>
            <a:ext cx="3730379" cy="390045"/>
            <a:chOff x="3454837" y="2790650"/>
            <a:chExt cx="3730379" cy="390045"/>
          </a:xfrm>
        </p:grpSpPr>
        <p:pic>
          <p:nvPicPr>
            <p:cNvPr id="88" name="Google Shape;88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2"/>
          <p:cNvGrpSpPr/>
          <p:nvPr/>
        </p:nvGrpSpPr>
        <p:grpSpPr>
          <a:xfrm>
            <a:off x="4154045" y="2196945"/>
            <a:ext cx="3730380" cy="390136"/>
            <a:chOff x="4154045" y="2196945"/>
            <a:chExt cx="3730380" cy="390136"/>
          </a:xfrm>
        </p:grpSpPr>
        <p:grpSp>
          <p:nvGrpSpPr>
            <p:cNvPr id="93" name="Google Shape;93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94" name="Google Shape;94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2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99" name="Google Shape;99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2"/>
          <p:cNvSpPr/>
          <p:nvPr/>
        </p:nvSpPr>
        <p:spPr>
          <a:xfrm>
            <a:off x="2142995" y="1997600"/>
            <a:ext cx="1580259" cy="1348844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12"/>
          <p:cNvGrpSpPr/>
          <p:nvPr/>
        </p:nvGrpSpPr>
        <p:grpSpPr>
          <a:xfrm>
            <a:off x="2228625" y="2413062"/>
            <a:ext cx="1494629" cy="156277"/>
            <a:chOff x="3454837" y="2790650"/>
            <a:chExt cx="3730379" cy="390045"/>
          </a:xfrm>
        </p:grpSpPr>
        <p:pic>
          <p:nvPicPr>
            <p:cNvPr id="105" name="Google Shape;10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12"/>
          <p:cNvGrpSpPr/>
          <p:nvPr/>
        </p:nvGrpSpPr>
        <p:grpSpPr>
          <a:xfrm>
            <a:off x="2228625" y="2704065"/>
            <a:ext cx="1494629" cy="156313"/>
            <a:chOff x="4154045" y="2196945"/>
            <a:chExt cx="3730380" cy="390136"/>
          </a:xfrm>
        </p:grpSpPr>
        <p:grpSp>
          <p:nvGrpSpPr>
            <p:cNvPr id="110" name="Google Shape;110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111" name="Google Shape;111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" name="Google Shape;114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75446"/>
            <a:ext cx="9144000" cy="1020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/>
          <p:nvPr/>
        </p:nvSpPr>
        <p:spPr>
          <a:xfrm>
            <a:off x="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872586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4191000" y="0"/>
            <a:ext cx="762000" cy="9754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21" name="Google Shape;121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2"/>
          <p:cNvSpPr/>
          <p:nvPr/>
        </p:nvSpPr>
        <p:spPr>
          <a:xfrm>
            <a:off x="0" y="231172"/>
            <a:ext cx="9144000" cy="525628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VA3eIK59D4ZzMFxUnqeIpF6VlQF43uGT/view?usp=drive_lin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/>
          <p:nvPr>
            <p:ph type="title"/>
          </p:nvPr>
        </p:nvSpPr>
        <p:spPr>
          <a:xfrm>
            <a:off x="464100" y="798850"/>
            <a:ext cx="83031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b="1" lang="en-US" sz="4000">
                <a:latin typeface="Poppins"/>
                <a:ea typeface="Poppins"/>
                <a:cs typeface="Poppins"/>
                <a:sym typeface="Poppins"/>
              </a:rPr>
              <a:t>Weekly report progress #4</a:t>
            </a:r>
            <a:endParaRPr b="1" sz="4500">
              <a:solidFill>
                <a:srgbClr val="FFD9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2"/>
          <p:cNvSpPr txBox="1"/>
          <p:nvPr>
            <p:ph type="title"/>
          </p:nvPr>
        </p:nvSpPr>
        <p:spPr>
          <a:xfrm>
            <a:off x="228500" y="2097923"/>
            <a:ext cx="85206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 sz="3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“Monitoring Kadar Asap Di Pusat Jajanan Kuliner”</a:t>
            </a:r>
            <a:endParaRPr sz="3600">
              <a:solidFill>
                <a:srgbClr val="FFD966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31" name="Google Shape;131;p2"/>
          <p:cNvSpPr txBox="1"/>
          <p:nvPr>
            <p:ph type="title"/>
          </p:nvPr>
        </p:nvSpPr>
        <p:spPr>
          <a:xfrm rot="369381">
            <a:off x="6471042" y="4442518"/>
            <a:ext cx="2271500" cy="580861"/>
          </a:xfrm>
          <a:prstGeom prst="rect">
            <a:avLst/>
          </a:prstGeom>
          <a:solidFill>
            <a:srgbClr val="45939D"/>
          </a:solidFill>
          <a:ln cap="flat" cmpd="sng" w="9525">
            <a:solidFill>
              <a:srgbClr val="459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b="1" i="1" lang="en-US" sz="29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Kelompok 3</a:t>
            </a:r>
            <a:endParaRPr b="1" i="1" sz="29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edb6a61a6_3_25"/>
          <p:cNvSpPr txBox="1"/>
          <p:nvPr>
            <p:ph type="title"/>
          </p:nvPr>
        </p:nvSpPr>
        <p:spPr>
          <a:xfrm>
            <a:off x="1504375" y="413400"/>
            <a:ext cx="68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Uji Fungsi Sistem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5" name="Google Shape;185;g24edb6a61a6_3_25"/>
          <p:cNvSpPr txBox="1"/>
          <p:nvPr>
            <p:ph idx="1" type="subTitle"/>
          </p:nvPr>
        </p:nvSpPr>
        <p:spPr>
          <a:xfrm>
            <a:off x="742375" y="1091475"/>
            <a:ext cx="8520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Logika kode program Relay 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if (ASAP &lt; smokeThreshold) {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Serial.print("Kadar Asap : ");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Serial.print(ASAP);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digitalWrite(relayPin, LOW);</a:t>
            </a:r>
            <a:endParaRPr sz="14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if (ASAP &gt; smokeThreshold) {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Serial.print(“Kadar Asap : ");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Serial.print(ASAP);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digitalWrite(relayPin, HIGH);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edb6a61a6_0_1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900">
                <a:latin typeface="Playfair Display"/>
                <a:ea typeface="Playfair Display"/>
                <a:cs typeface="Playfair Display"/>
                <a:sym typeface="Playfair Display"/>
              </a:rPr>
              <a:t>Uji Prototype Sistem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1" name="Google Shape;191;g24edb6a61a6_0_10"/>
          <p:cNvSpPr txBox="1"/>
          <p:nvPr>
            <p:ph idx="1" type="subTitle"/>
          </p:nvPr>
        </p:nvSpPr>
        <p:spPr>
          <a:xfrm>
            <a:off x="311700" y="1042275"/>
            <a:ext cx="8520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https://drive.google.com/file/d/1VA3eIK59D4ZzMFxUnqeIpF6VlQF43uGT/view?usp=drive_link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edb6a61a6_3_3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900">
                <a:latin typeface="Playfair Display"/>
                <a:ea typeface="Playfair Display"/>
                <a:cs typeface="Playfair Display"/>
                <a:sym typeface="Playfair Display"/>
              </a:rPr>
              <a:t>Hal yang dipelajari selama pengembangan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7" name="Google Shape;197;g24edb6a61a6_3_30"/>
          <p:cNvSpPr txBox="1"/>
          <p:nvPr>
            <p:ph idx="1" type="subTitle"/>
          </p:nvPr>
        </p:nvSpPr>
        <p:spPr>
          <a:xfrm>
            <a:off x="311700" y="1042275"/>
            <a:ext cx="8520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Ketika saat membuat sebuah sistem ‘pendeteksian kadar asap’ dengan menggunakan sensor MQ135 yang terhubung ke Blynk dan Telegram ada beberapa hal yang kami pelajari selama pengembangan tersebut yakni: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Library dan logika kode </a:t>
            </a:r>
            <a:r>
              <a:rPr lang="en-US" sz="1400"/>
              <a:t>(algoritma)</a:t>
            </a:r>
            <a:r>
              <a:rPr lang="en-US" sz="1400"/>
              <a:t> yang digunakan: Memahami fungsi dan kegunaan setiap logikanya,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Pengujian sistem setiap hardwarenya 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Mengetahui letak pin pada ESP32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Mengetahui cara mendapatkan ID tele dan token tele pada BotFather serta token Blynk pada aplikasi Blynk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Dapat mengimpor berbagai library untuk mengirim pesan ke tele, berkomunikasi dengan sensor MQ135, untuk koneksi wifi serta sebagai pendukung wifi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Mengetahui ambang batas pada smokeThreshold, membaca nilai sensor MQ135 menggunakan fungsi analogRead dan melakukan pemetaan nilai rentang 0-100 dengan fungsi map dan masih banyak lagi.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62e1f192e_0_3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Link github repo Kelompok 3</a:t>
            </a:r>
            <a:endParaRPr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03" name="Google Shape;203;g2462e1f192e_0_30"/>
          <p:cNvSpPr txBox="1"/>
          <p:nvPr>
            <p:ph idx="1" type="subTitle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700"/>
              <a:buNone/>
            </a:pPr>
            <a:r>
              <a:rPr b="1" i="1" lang="en-US" sz="1300">
                <a:solidFill>
                  <a:schemeClr val="accent2"/>
                </a:solidFill>
              </a:rPr>
              <a:t>https://github.com/ArvitoCaesarioAP/Kelompok3_MonitoringKadarAsapdiPujasera_MySkill.git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edb6a61a6_3_6"/>
          <p:cNvSpPr txBox="1"/>
          <p:nvPr>
            <p:ph type="title"/>
          </p:nvPr>
        </p:nvSpPr>
        <p:spPr>
          <a:xfrm>
            <a:off x="1073700" y="364200"/>
            <a:ext cx="68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Uji Fungsi Sistem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7" name="Google Shape;137;g24edb6a61a6_3_6"/>
          <p:cNvSpPr txBox="1"/>
          <p:nvPr>
            <p:ph idx="1" type="subTitle"/>
          </p:nvPr>
        </p:nvSpPr>
        <p:spPr>
          <a:xfrm>
            <a:off x="311700" y="1113900"/>
            <a:ext cx="8520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Library yang digunakan</a:t>
            </a:r>
            <a:endParaRPr b="1"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#define BLYNK_TEMPLATE_ID "TMPL6nE_qadWl"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#define BLYNK_TEMPLATE_NAME "Quickstart Template"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#define BLYNK_AUTH_TOKEN "GTU-AiX-CXqZeI3mJFfwWELQWvQntzF5"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#include "CTBot.h" 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#include &lt;Wire.h&gt;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CTBot mybot;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#include &lt;WiFi.h&gt;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#include &lt;WiFiClient.h&gt;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#include &lt;BlynkSimpleEsp32.h&gt;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BlynkTimer timer;</a:t>
            </a:r>
            <a:endParaRPr sz="14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62e1f192e_0_0"/>
          <p:cNvSpPr txBox="1"/>
          <p:nvPr>
            <p:ph type="title"/>
          </p:nvPr>
        </p:nvSpPr>
        <p:spPr>
          <a:xfrm>
            <a:off x="311700" y="66125"/>
            <a:ext cx="8331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900">
                <a:latin typeface="Playfair Display"/>
                <a:ea typeface="Playfair Display"/>
                <a:cs typeface="Playfair Display"/>
                <a:sym typeface="Playfair Display"/>
              </a:rPr>
              <a:t>Uji Fungsi Sistem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g2462e1f192e_0_0"/>
          <p:cNvSpPr txBox="1"/>
          <p:nvPr>
            <p:ph idx="1" type="subTitle"/>
          </p:nvPr>
        </p:nvSpPr>
        <p:spPr>
          <a:xfrm>
            <a:off x="226425" y="484025"/>
            <a:ext cx="8165100" cy="23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Konektifitas yang digunakan </a:t>
            </a:r>
            <a:endParaRPr b="1"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void setup() //memulai program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{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Serial.begin(9600);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pinMode(MQ135, INPUT); //mendeklarasikan MQ135 sebagai inputan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Serial.println("Memulai Program MQ135");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mybot.wifiConnect(ssid, pass);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mybot.setTelegramToken(token);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if (mybot.testConnection()) { //tes koneksi ke telegram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  Serial.println("Koneksi Telegram berhasil");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} else {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  Serial.println("Koneksi Telegram Gagal");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}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WiFi.begin(ssid, pass);  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Blynk.config(auth);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if (Blynk.connected()) { //tes koneksi ke Blynk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  Serial.println("Blynk Connected");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} else {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  Serial.println("Blynk Not Connected");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  }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}</a:t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31dc0b91e_2_0"/>
          <p:cNvSpPr txBox="1"/>
          <p:nvPr>
            <p:ph type="title"/>
          </p:nvPr>
        </p:nvSpPr>
        <p:spPr>
          <a:xfrm>
            <a:off x="311700" y="187149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Uji Fungsi Sistem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531dc0b91e_2_0"/>
          <p:cNvSpPr txBox="1"/>
          <p:nvPr>
            <p:ph idx="1" type="subTitle"/>
          </p:nvPr>
        </p:nvSpPr>
        <p:spPr>
          <a:xfrm>
            <a:off x="180600" y="276081"/>
            <a:ext cx="8520600" cy="35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Pin yang digunakan </a:t>
            </a:r>
            <a:endParaRPr b="1" sz="1000"/>
          </a:p>
          <a:p>
            <a:pPr indent="107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#define MQ135     A0 //pin sensor asap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/>
              <a:t>Function</a:t>
            </a:r>
            <a:r>
              <a:rPr b="1" lang="en-US" sz="1000"/>
              <a:t> untuk kirim pesan ke bot telegram </a:t>
            </a:r>
            <a:endParaRPr b="1"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void sendTelegramMessage() { //function mengirim pesan melalui telegram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TBMessage msg; //mendeklarasikan objek TBMessage dengan nama msg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if (mybot.getNewMessage(msg)) { //memeriksa inputan user ke serial monitor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Serial.println("Pesan masuk : " + msg.text);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String pesan = msg.text;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if (pesan == "/start") { //output yang dihasilkan ketika user mengirim pesan /start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String PesanWelcome = 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"========= HALO PENGGUNA =========== 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"= SELAMAT DATANG di FireFly  = 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"======================================= 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"Kamu dapat gunakan bot ini\n"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"untuk deteksi asap di tempatmu\n"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"Kamu dapat gunakan beberapa 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"pesan berikut :\n"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"/status - Cek Status Sensor\n"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"/read - Notifikasi Sensor\n"</a:t>
            </a:r>
            <a:endParaRPr sz="1000"/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"/help - Tampilkan Pesan Bantuan\n"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37e032b79_2_11"/>
          <p:cNvSpPr txBox="1"/>
          <p:nvPr>
            <p:ph type="title"/>
          </p:nvPr>
        </p:nvSpPr>
        <p:spPr>
          <a:xfrm>
            <a:off x="311700" y="187149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Uji Fungsi Sistem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537e032b79_2_11"/>
          <p:cNvSpPr txBox="1"/>
          <p:nvPr>
            <p:ph idx="1" type="subTitle"/>
          </p:nvPr>
        </p:nvSpPr>
        <p:spPr>
          <a:xfrm>
            <a:off x="180600" y="276081"/>
            <a:ext cx="8520600" cy="35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/>
              <a:t>Lanjutan </a:t>
            </a:r>
            <a:r>
              <a:rPr b="1" i="1" lang="en-US" sz="1000"/>
              <a:t>Function</a:t>
            </a:r>
            <a:r>
              <a:rPr b="1" lang="en-US" sz="1000"/>
              <a:t> untuk kirim pesan ke bot telegram </a:t>
            </a:r>
            <a:endParaRPr b="1"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"\n"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"Information : \n"    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"Kadar asap 0-10% = aman \n"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"Kadar asap &gt;10% = bahaya \n"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\n"             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"Contact Developer : \n"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"0812345678922 (Kelompok 3)";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mybot.sendMessage(id, PesanWelcome);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} else if (pesan == "/status") { //output yang dihasilkan ketika user mengirim pesan /status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String PesanStatus = "FireFly : Status Sensor =&gt; Online";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mybot.sendMessage(id, PesanStatus);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} else if (pesan == "/read") { //output yang dihasilkan ketika user mengirim pesan /read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if (ASAP &gt; smokeThreshold) { //memeriksa kadar asap ketika melebihi ambang batas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String bahaya = "BAHAYA \n FireFly : Asap Terdeteksi Berlebih \n Segera Lakukan Tindakan Cepat \n Level asap Terkini : " + String(ASAP) + "%";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mybot.sendMessage(id, bahaya);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} else { 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String PesanNoDeteksi = "FireFly : Tidak terdeteksi asap, Enjoy!! Kadar Asap: " + String(ASAP) + " %";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mybot.sendMessage(id, PesanNoDeteksi);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}</a:t>
            </a:r>
            <a:endParaRPr sz="10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37e032b79_2_17"/>
          <p:cNvSpPr txBox="1"/>
          <p:nvPr>
            <p:ph type="title"/>
          </p:nvPr>
        </p:nvSpPr>
        <p:spPr>
          <a:xfrm>
            <a:off x="311700" y="187149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Uji Fungsi Sistem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537e032b79_2_17"/>
          <p:cNvSpPr txBox="1"/>
          <p:nvPr>
            <p:ph idx="1" type="subTitle"/>
          </p:nvPr>
        </p:nvSpPr>
        <p:spPr>
          <a:xfrm>
            <a:off x="180600" y="276081"/>
            <a:ext cx="8520600" cy="35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/>
              <a:t>Lanjutan Function</a:t>
            </a:r>
            <a:r>
              <a:rPr b="1" lang="en-US" sz="1000"/>
              <a:t> untuk kirim pesan ke bot telegram </a:t>
            </a:r>
            <a:endParaRPr b="1"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} else if (pesan == "/help") { //output yang dihasilkan ketika user mengirim pesan /help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String helpMessage = 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"FireFly Help:\n"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"/status - Cek Status Sensor\n"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"/read - Notifikasi Sensor\n"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"/help - Tampilkan Pesan Bantuan\n";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mybot.sendMessage(id, helpMessage);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} else { //output yang dihasilkan ketika user mengirim pesan selain yang dideklarasikan diatas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String PesanInvalid = 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"FireFly : Pesan tidak valid.\n" 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  "Kirim /help untuk Bantuan.";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  mybot.sendMessage(id, PesanInvalid);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  }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  }</a:t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t/>
            </a:r>
            <a:endParaRPr sz="1000"/>
          </a:p>
          <a:p>
            <a:pPr indent="-2921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}</a:t>
            </a:r>
            <a:endParaRPr sz="10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31dc0b91e_0_2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Uji Fungsi Sistem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531dc0b91e_0_20"/>
          <p:cNvSpPr txBox="1"/>
          <p:nvPr>
            <p:ph idx="1" type="subTitle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/>
              <a:t>Function</a:t>
            </a:r>
            <a:r>
              <a:rPr b="1" lang="en-US" sz="1400"/>
              <a:t> untuk kirim pesan ke blynk </a:t>
            </a:r>
            <a:endParaRPr b="1"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void sendBlynkMessage() { //function untuk mengirim pesan ke Blynk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ASAP = map(analogRead(A0), 0, 4095, 0, 100); // membaca nilai sensor MQ135 menjadi 0-100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Blynk.virtualWrite(V1, ASAP); 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Blynk.virtualWrite(V3, ASAP);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Serial.print("Smoke Level: ");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Serial.println(ASAP);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if (ASAP &gt; smokeThreshold) { //memeriksa kadar asap ketika melebihi ambang batas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  Blynk.virtualWrite(V2, 1);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  Blynk.logEvent("gas", "Gas Detected!");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  String bahaya = "BAHAYA \n FireFly: Asap Terdeteksi Berlebih \n Segera Lakukan Tindakan Cepat \n Level asap Terkini : " + String(ASAP) + "%";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  mybot.sendMessage(id, bahaya);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t/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} else {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  Blynk.virtualWrite(V2, 0);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  Blynk.virtualWrite(V1, ASAP);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  Blynk.virtualWrite(V3, ASAP);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  }</a:t>
            </a:r>
            <a:endParaRPr sz="1400"/>
          </a:p>
          <a:p>
            <a:pPr indent="-29083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400"/>
              <a:t>}</a:t>
            </a:r>
            <a:endParaRPr sz="14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edb6a61a6_3_19"/>
          <p:cNvSpPr txBox="1"/>
          <p:nvPr>
            <p:ph type="title"/>
          </p:nvPr>
        </p:nvSpPr>
        <p:spPr>
          <a:xfrm>
            <a:off x="1073700" y="364200"/>
            <a:ext cx="68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Uji Fungsi Sistem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3" name="Google Shape;173;g24edb6a61a6_3_19"/>
          <p:cNvSpPr txBox="1"/>
          <p:nvPr>
            <p:ph idx="1" type="subTitle"/>
          </p:nvPr>
        </p:nvSpPr>
        <p:spPr>
          <a:xfrm>
            <a:off x="311700" y="986450"/>
            <a:ext cx="8520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Logika kode program deteksi sensor MQ135</a:t>
            </a:r>
            <a:r>
              <a:rPr lang="en-US" sz="1400"/>
              <a:t>	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ASAP = map(analogRead(A0), 0, 4095, 0, 100);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Logika kode program deteksi LED </a:t>
            </a:r>
            <a:endParaRPr b="1"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if (ASAP &lt; smokeThreshold) {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Serial.print("Kadar Asap : ");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Serial.print(ASAP);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digitalWrite(ledPinHijau, HIGH);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digitalWrite(ledPinMerah, LOW);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if (ASAP &gt; smokeThreshold) {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Serial.print("Kadar Asap : ");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Serial.print(ASAP);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digitalWrite(ledPinHijau, LOW);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digitalWrite(ledPinMerah, HIGH);</a:t>
            </a:r>
            <a:endParaRPr sz="1400"/>
          </a:p>
          <a:p>
            <a:pPr indent="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31dc0b91e_0_14"/>
          <p:cNvSpPr txBox="1"/>
          <p:nvPr>
            <p:ph type="title"/>
          </p:nvPr>
        </p:nvSpPr>
        <p:spPr>
          <a:xfrm>
            <a:off x="1073700" y="364200"/>
            <a:ext cx="68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Uji Fungsi Sistem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9" name="Google Shape;179;g2531dc0b91e_0_14"/>
          <p:cNvSpPr txBox="1"/>
          <p:nvPr>
            <p:ph idx="1" type="subTitle"/>
          </p:nvPr>
        </p:nvSpPr>
        <p:spPr>
          <a:xfrm>
            <a:off x="311700" y="1194675"/>
            <a:ext cx="8520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Logika kode program deteksi BUZZER</a:t>
            </a:r>
            <a:endParaRPr b="1"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if (</a:t>
            </a:r>
            <a:r>
              <a:rPr lang="en-US" sz="1400"/>
              <a:t>ASAP &lt; smokeThreshold</a:t>
            </a:r>
            <a:r>
              <a:rPr lang="en-US" sz="1400"/>
              <a:t>) {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Serial.print("Kadar Asap : ");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Serial.print(ASAP);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 digitalWrite(buzzerPin, LOW);</a:t>
            </a:r>
            <a:endParaRPr sz="14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if (</a:t>
            </a:r>
            <a:r>
              <a:rPr lang="en-US" sz="1400"/>
              <a:t>ASAP &gt; smokeThreshold</a:t>
            </a:r>
            <a:r>
              <a:rPr lang="en-US" sz="1400"/>
              <a:t>) {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Serial.print("Kadar Asap : ");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Serial.print(ASAP);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   digitalWrite(buzzerPin, HIGH); </a:t>
            </a:r>
            <a:endParaRPr b="1"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2023-01-26T15:28:14Z</dcterms:created>
  <dc:creator>Shof Yan</dc:creator>
</cp:coreProperties>
</file>